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5" r:id="rId4"/>
    <p:sldId id="266" r:id="rId5"/>
    <p:sldId id="271" r:id="rId6"/>
    <p:sldId id="267" r:id="rId7"/>
    <p:sldId id="268" r:id="rId8"/>
    <p:sldId id="269" r:id="rId9"/>
    <p:sldId id="272" r:id="rId10"/>
    <p:sldId id="270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8B2F-208B-404A-9FF2-05514D216236}" type="datetimeFigureOut">
              <a:rPr lang="sk-SK" smtClean="0"/>
              <a:pPr/>
              <a:t>13. 12. 2010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FD8-955C-416E-8B35-1FE9308534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8B2F-208B-404A-9FF2-05514D216236}" type="datetimeFigureOut">
              <a:rPr lang="sk-SK" smtClean="0"/>
              <a:pPr/>
              <a:t>13. 12. 2010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FD8-955C-416E-8B35-1FE9308534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8B2F-208B-404A-9FF2-05514D216236}" type="datetimeFigureOut">
              <a:rPr lang="sk-SK" smtClean="0"/>
              <a:pPr/>
              <a:t>13. 12. 2010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FD8-955C-416E-8B35-1FE9308534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8B2F-208B-404A-9FF2-05514D216236}" type="datetimeFigureOut">
              <a:rPr lang="sk-SK" smtClean="0"/>
              <a:pPr/>
              <a:t>13. 12. 2010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FD8-955C-416E-8B35-1FE9308534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8B2F-208B-404A-9FF2-05514D216236}" type="datetimeFigureOut">
              <a:rPr lang="sk-SK" smtClean="0"/>
              <a:pPr/>
              <a:t>13. 12. 2010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FD8-955C-416E-8B35-1FE9308534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8B2F-208B-404A-9FF2-05514D216236}" type="datetimeFigureOut">
              <a:rPr lang="sk-SK" smtClean="0"/>
              <a:pPr/>
              <a:t>13. 12. 2010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FD8-955C-416E-8B35-1FE9308534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8B2F-208B-404A-9FF2-05514D216236}" type="datetimeFigureOut">
              <a:rPr lang="sk-SK" smtClean="0"/>
              <a:pPr/>
              <a:t>13. 12. 2010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FD8-955C-416E-8B35-1FE9308534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8B2F-208B-404A-9FF2-05514D216236}" type="datetimeFigureOut">
              <a:rPr lang="sk-SK" smtClean="0"/>
              <a:pPr/>
              <a:t>13. 12. 2010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FD8-955C-416E-8B35-1FE9308534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8B2F-208B-404A-9FF2-05514D216236}" type="datetimeFigureOut">
              <a:rPr lang="sk-SK" smtClean="0"/>
              <a:pPr/>
              <a:t>13. 12. 2010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FD8-955C-416E-8B35-1FE9308534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8B2F-208B-404A-9FF2-05514D216236}" type="datetimeFigureOut">
              <a:rPr lang="sk-SK" smtClean="0"/>
              <a:pPr/>
              <a:t>13. 12. 2010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FD8-955C-416E-8B35-1FE9308534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8B2F-208B-404A-9FF2-05514D216236}" type="datetimeFigureOut">
              <a:rPr lang="sk-SK" smtClean="0"/>
              <a:pPr/>
              <a:t>13. 12. 2010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89EFD8-955C-416E-8B35-1FE93085340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198B2F-208B-404A-9FF2-05514D216236}" type="datetimeFigureOut">
              <a:rPr lang="sk-SK" smtClean="0"/>
              <a:pPr/>
              <a:t>13. 12. 2010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89EFD8-955C-416E-8B35-1FE930853407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ka.wz.cz/optika.html" TargetMode="External"/><Relationship Id="rId2" Type="http://schemas.openxmlformats.org/officeDocument/2006/relationships/hyperlink" Target="http://sk.wikipedia.org/wiki/&#352;o&#353;ovka_(optika)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oogle.sk/imghp?hl=sk&amp;tab=w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600" dirty="0" smtClean="0">
                <a:latin typeface="Snap ITC" pitchFamily="82" charset="0"/>
              </a:rPr>
              <a:t>Šošovky a ich využitie</a:t>
            </a:r>
            <a:endParaRPr lang="sk-SK" sz="6600" dirty="0">
              <a:latin typeface="Snap ITC" pitchFamily="82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3568" y="836712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8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Snap ITC" pitchFamily="82" charset="0"/>
                <a:ea typeface="+mj-ea"/>
                <a:cs typeface="+mj-cs"/>
              </a:rPr>
              <a:t>FYZIKA</a:t>
            </a:r>
            <a:endParaRPr kumimoji="0" lang="sk-SK" sz="8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Snap ITC" pitchFamily="82" charset="0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9512" y="5733256"/>
            <a:ext cx="3456384" cy="9647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Snap ITC" pitchFamily="82" charset="0"/>
                <a:ea typeface="+mj-ea"/>
                <a:cs typeface="+mj-cs"/>
              </a:rPr>
              <a:t>Lucia </a:t>
            </a:r>
            <a:r>
              <a:rPr kumimoji="0" lang="sk-SK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Snap ITC" pitchFamily="82" charset="0"/>
                <a:ea typeface="+mj-ea"/>
                <a:cs typeface="+mj-cs"/>
              </a:rPr>
              <a:t>Cabajová</a:t>
            </a:r>
            <a:endParaRPr kumimoji="0" lang="sk-SK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Snap ITC" pitchFamily="82" charset="0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292080" y="5517232"/>
            <a:ext cx="3600400" cy="11087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Snap ITC" pitchFamily="82" charset="0"/>
                <a:ea typeface="+mj-ea"/>
                <a:cs typeface="+mj-cs"/>
              </a:rPr>
              <a:t>Zu</a:t>
            </a:r>
            <a:r>
              <a:rPr lang="sk-SK" sz="4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Snap ITC" pitchFamily="82" charset="0"/>
                <a:ea typeface="+mj-ea"/>
                <a:cs typeface="+mj-cs"/>
              </a:rPr>
              <a:t>zana</a:t>
            </a:r>
            <a:r>
              <a:rPr lang="sk-SK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Snap ITC" pitchFamily="82" charset="0"/>
                <a:ea typeface="+mj-ea"/>
                <a:cs typeface="+mj-cs"/>
              </a:rPr>
              <a:t> </a:t>
            </a:r>
            <a:r>
              <a:rPr lang="sk-SK" sz="52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Snap ITC" pitchFamily="82" charset="0"/>
                <a:ea typeface="+mj-ea"/>
                <a:cs typeface="+mj-cs"/>
              </a:rPr>
              <a:t>Rybanská</a:t>
            </a:r>
            <a:endParaRPr kumimoji="0" lang="sk-SK" sz="5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Snap ITC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36912"/>
            <a:ext cx="8136904" cy="194421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8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Snap ITC" pitchFamily="82" charset="0"/>
                <a:ea typeface="+mj-ea"/>
                <a:cs typeface="+mj-cs"/>
              </a:rPr>
              <a:t>Ďakujeme za pozornosť</a:t>
            </a:r>
            <a:endParaRPr kumimoji="0" lang="sk-SK" sz="8000" b="1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Snap ITC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35292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600" dirty="0" smtClean="0">
                <a:latin typeface="Snap ITC" pitchFamily="82" charset="0"/>
              </a:rPr>
              <a:t>Čo sú to šošovky ?</a:t>
            </a:r>
            <a:endParaRPr lang="sk-SK" sz="6600" dirty="0">
              <a:latin typeface="Snap ITC" pitchFamily="82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85720" y="2357430"/>
            <a:ext cx="360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dirty="0" smtClean="0">
                <a:solidFill>
                  <a:srgbClr val="FFFF00"/>
                </a:solidFill>
              </a:rPr>
              <a:t>Šošovky sú </a:t>
            </a:r>
            <a:r>
              <a:rPr lang="sk-SK" sz="2400" b="1" i="1" dirty="0" smtClean="0"/>
              <a:t>rovnorodé priehľadné telesá, ktoré sú ohraničené dvoma guľovými plochami , alebo guľovou a rovinnou optickou plochou.</a:t>
            </a:r>
          </a:p>
          <a:p>
            <a:r>
              <a:rPr lang="sk-SK" sz="2400" b="1" i="1" dirty="0" smtClean="0"/>
              <a:t>Sú najčastejšie sklenené, ale na ich výrobu sa používajú aj plasty.</a:t>
            </a:r>
            <a:endParaRPr lang="sk-SK" sz="2400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492896"/>
            <a:ext cx="4778896" cy="3695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sk-SK" sz="6000" dirty="0" smtClean="0">
                <a:latin typeface="Snap ITC" pitchFamily="82" charset="0"/>
              </a:rPr>
              <a:t>Rozdelenie šošoviek</a:t>
            </a:r>
            <a:endParaRPr lang="sk-SK" sz="6000" dirty="0">
              <a:latin typeface="Snap ITC" pitchFamily="82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51520" y="1844824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800" b="1" i="1" dirty="0" smtClean="0"/>
          </a:p>
          <a:p>
            <a:r>
              <a:rPr lang="sk-SK" sz="2800" b="1" i="1" dirty="0" smtClean="0">
                <a:solidFill>
                  <a:srgbClr val="FFFF00"/>
                </a:solidFill>
              </a:rPr>
              <a:t>Základné delenie šošoviek vychádza z pôsobenia na  prechádzajúci rovnobežný svetelný lúč. Šošovky sa delia na:</a:t>
            </a:r>
          </a:p>
          <a:p>
            <a:pPr>
              <a:buFont typeface="Arial" pitchFamily="34" charset="0"/>
              <a:buChar char="•"/>
            </a:pPr>
            <a:r>
              <a:rPr lang="sk-SK" sz="2400" b="1" i="1" dirty="0"/>
              <a:t> </a:t>
            </a:r>
            <a:r>
              <a:rPr lang="sk-SK" sz="2400" b="1" i="1" dirty="0" smtClean="0"/>
              <a:t> spojné šošovky (spojky, konvexné šošovky)</a:t>
            </a:r>
          </a:p>
          <a:p>
            <a:pPr>
              <a:buFont typeface="Arial" pitchFamily="34" charset="0"/>
              <a:buChar char="•"/>
            </a:pPr>
            <a:r>
              <a:rPr lang="sk-SK" sz="2400" b="1" i="1" dirty="0"/>
              <a:t> </a:t>
            </a:r>
            <a:r>
              <a:rPr lang="sk-SK" sz="2400" b="1" i="1" dirty="0" smtClean="0"/>
              <a:t> rozptylné šošovky (rozptylky, konkávne šošovky)</a:t>
            </a:r>
            <a:endParaRPr lang="sk-SK" sz="24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8"/>
            <a:ext cx="4272105" cy="2097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72008"/>
            <a:ext cx="4116485" cy="2125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11560" y="692696"/>
            <a:ext cx="7992888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Snap ITC" pitchFamily="82" charset="0"/>
                <a:ea typeface="+mj-ea"/>
                <a:cs typeface="+mj-cs"/>
              </a:rPr>
              <a:t>Spojná</a:t>
            </a:r>
            <a:r>
              <a:rPr kumimoji="0" lang="sk-SK" sz="60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Snap ITC" pitchFamily="82" charset="0"/>
                <a:ea typeface="+mj-ea"/>
                <a:cs typeface="+mj-cs"/>
              </a:rPr>
              <a:t> šošovka</a:t>
            </a:r>
            <a:endParaRPr kumimoji="0" lang="sk-SK" sz="6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Snap ITC" pitchFamily="82" charset="0"/>
              <a:ea typeface="+mj-ea"/>
              <a:cs typeface="+mj-cs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95536" y="206084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dirty="0" smtClean="0">
                <a:solidFill>
                  <a:srgbClr val="FFFF00"/>
                </a:solidFill>
              </a:rPr>
              <a:t>Spojné šošovky (</a:t>
            </a:r>
            <a:r>
              <a:rPr lang="sk-SK" sz="2400" b="1" i="1" dirty="0">
                <a:solidFill>
                  <a:srgbClr val="FFFF00"/>
                </a:solidFill>
              </a:rPr>
              <a:t>s</a:t>
            </a:r>
            <a:r>
              <a:rPr lang="sk-SK" sz="2400" b="1" i="1" dirty="0" smtClean="0">
                <a:solidFill>
                  <a:srgbClr val="FFFF00"/>
                </a:solidFill>
              </a:rPr>
              <a:t>pojky, konvexné šošovky) </a:t>
            </a:r>
            <a:r>
              <a:rPr lang="sk-SK" sz="2400" b="1" i="1" dirty="0" smtClean="0"/>
              <a:t>menia zväzok lúčov na zbiehavý, takže lúče sa za nimi pretínajú v ohnisku. Vzniká tak skutočný obraz predmetu pred šošovkou.</a:t>
            </a:r>
            <a:endParaRPr lang="sk-SK" sz="2400" b="1" i="1" dirty="0"/>
          </a:p>
        </p:txBody>
      </p:sp>
      <p:sp>
        <p:nvSpPr>
          <p:cNvPr id="7" name="Obdĺžnik 6"/>
          <p:cNvSpPr/>
          <p:nvPr/>
        </p:nvSpPr>
        <p:spPr>
          <a:xfrm>
            <a:off x="323528" y="4077072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i="1" dirty="0" smtClean="0">
                <a:solidFill>
                  <a:srgbClr val="FFFF00"/>
                </a:solidFill>
              </a:rPr>
              <a:t>Druhy spojok:</a:t>
            </a:r>
          </a:p>
          <a:p>
            <a:r>
              <a:rPr lang="sk-SK" sz="2800" b="1" i="1" dirty="0" smtClean="0"/>
              <a:t> 1. </a:t>
            </a:r>
            <a:r>
              <a:rPr lang="sk-SK" sz="2800" b="1" i="1" dirty="0" err="1" smtClean="0"/>
              <a:t>dvojvypuklé</a:t>
            </a:r>
            <a:endParaRPr lang="sk-SK" sz="2800" b="1" i="1" dirty="0" smtClean="0"/>
          </a:p>
          <a:p>
            <a:r>
              <a:rPr lang="sk-SK" sz="2800" b="1" i="1" dirty="0" smtClean="0"/>
              <a:t>2. </a:t>
            </a:r>
            <a:r>
              <a:rPr lang="sk-SK" sz="2800" b="1" i="1" dirty="0" err="1" smtClean="0"/>
              <a:t>ploskovypuklé</a:t>
            </a:r>
            <a:endParaRPr lang="sk-SK" sz="2800" b="1" i="1" dirty="0" smtClean="0"/>
          </a:p>
          <a:p>
            <a:r>
              <a:rPr lang="sk-SK" sz="2800" b="1" i="1" dirty="0" smtClean="0"/>
              <a:t>3. dutovypuklé </a:t>
            </a:r>
            <a:endParaRPr lang="sk-SK" sz="2800" b="1" i="1" dirty="0"/>
          </a:p>
        </p:txBody>
      </p:sp>
      <p:pic>
        <p:nvPicPr>
          <p:cNvPr id="2050" name="Picture 2" descr="C:\Users\Hagrid\Desktop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2736304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6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2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11560" y="692696"/>
            <a:ext cx="7992888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Snap ITC" pitchFamily="82" charset="0"/>
                <a:ea typeface="+mj-ea"/>
                <a:cs typeface="+mj-cs"/>
              </a:rPr>
              <a:t>Rozptylná šošovka</a:t>
            </a:r>
            <a:endParaRPr kumimoji="0" lang="sk-SK" sz="6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Snap ITC" pitchFamily="82" charset="0"/>
              <a:ea typeface="+mj-ea"/>
              <a:cs typeface="+mj-cs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611560" y="198884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dirty="0" smtClean="0">
                <a:solidFill>
                  <a:srgbClr val="FFFF00"/>
                </a:solidFill>
              </a:rPr>
              <a:t>Rozptylné šošovky (rozptylky, konkávne šošovky) </a:t>
            </a:r>
            <a:r>
              <a:rPr lang="sk-SK" sz="2400" b="1" i="1" dirty="0" smtClean="0"/>
              <a:t>zväzok lúčov menia na rozbiehavý, ktorý zdanlivo vychádza z ohniska pred šošovkou – vytvárajú neskutočný, zdanlivý obraz.</a:t>
            </a:r>
            <a:endParaRPr lang="sk-SK" sz="2400" b="1" i="1" dirty="0"/>
          </a:p>
        </p:txBody>
      </p:sp>
      <p:sp>
        <p:nvSpPr>
          <p:cNvPr id="8" name="Obdĺžnik 7"/>
          <p:cNvSpPr/>
          <p:nvPr/>
        </p:nvSpPr>
        <p:spPr>
          <a:xfrm>
            <a:off x="539552" y="38610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b="1" i="1" dirty="0" smtClean="0">
                <a:solidFill>
                  <a:srgbClr val="FFFF00"/>
                </a:solidFill>
              </a:rPr>
              <a:t>Druhy rozptyliek:</a:t>
            </a:r>
          </a:p>
          <a:p>
            <a:r>
              <a:rPr lang="sk-SK" sz="2800" b="1" i="1" dirty="0" smtClean="0"/>
              <a:t>4.  </a:t>
            </a:r>
            <a:r>
              <a:rPr lang="sk-SK" sz="2800" b="1" i="1" dirty="0" err="1" smtClean="0"/>
              <a:t>dvojduté</a:t>
            </a:r>
            <a:endParaRPr lang="sk-SK" sz="2800" b="1" i="1" dirty="0" smtClean="0"/>
          </a:p>
          <a:p>
            <a:r>
              <a:rPr lang="sk-SK" sz="2800" b="1" i="1" dirty="0" smtClean="0"/>
              <a:t>5.  </a:t>
            </a:r>
            <a:r>
              <a:rPr lang="sk-SK" sz="2800" b="1" i="1" dirty="0" err="1" smtClean="0"/>
              <a:t>ploskoduté</a:t>
            </a:r>
            <a:endParaRPr lang="sk-SK" sz="2800" b="1" i="1" dirty="0" smtClean="0"/>
          </a:p>
          <a:p>
            <a:r>
              <a:rPr lang="sk-SK" sz="2800" b="1" i="1" dirty="0" smtClean="0"/>
              <a:t>6.  </a:t>
            </a:r>
            <a:r>
              <a:rPr lang="sk-SK" sz="2800" b="1" i="1" dirty="0" err="1" smtClean="0"/>
              <a:t>vypukloduté</a:t>
            </a:r>
            <a:r>
              <a:rPr lang="sk-SK" sz="2800" b="1" i="1" dirty="0" smtClean="0"/>
              <a:t> </a:t>
            </a:r>
            <a:endParaRPr lang="sk-SK" sz="2800" b="1" i="1" dirty="0"/>
          </a:p>
        </p:txBody>
      </p:sp>
      <p:pic>
        <p:nvPicPr>
          <p:cNvPr id="1027" name="Picture 3" descr="C:\Users\Hagrid\Desktop\Lens_typ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17032"/>
            <a:ext cx="2736304" cy="2444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404664"/>
            <a:ext cx="8136904" cy="194421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Snap ITC" pitchFamily="82" charset="0"/>
                <a:ea typeface="+mj-ea"/>
                <a:cs typeface="+mj-cs"/>
              </a:rPr>
              <a:t>Lom</a:t>
            </a:r>
            <a:r>
              <a:rPr kumimoji="0" lang="sk-SK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Snap ITC" pitchFamily="82" charset="0"/>
                <a:ea typeface="+mj-ea"/>
                <a:cs typeface="+mj-cs"/>
              </a:rPr>
              <a:t> svetla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5400" b="1" baseline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Snap ITC" pitchFamily="82" charset="0"/>
                <a:ea typeface="+mj-ea"/>
                <a:cs typeface="+mj-cs"/>
              </a:rPr>
              <a:t>spojky</a:t>
            </a:r>
            <a:endParaRPr kumimoji="0" lang="sk-SK" sz="5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Snap ITC" pitchFamily="82" charset="0"/>
              <a:ea typeface="+mj-ea"/>
              <a:cs typeface="+mj-cs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14282" y="2428868"/>
            <a:ext cx="5143536" cy="42165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sk-SK" sz="2800" b="1" i="1" dirty="0" smtClean="0">
                <a:solidFill>
                  <a:srgbClr val="FFFF00"/>
                </a:solidFill>
              </a:rPr>
              <a:t>Spojné šošovky – spojky :</a:t>
            </a:r>
          </a:p>
          <a:p>
            <a:pPr>
              <a:buFont typeface="Arial" pitchFamily="34" charset="0"/>
              <a:buChar char="•"/>
            </a:pPr>
            <a:r>
              <a:rPr lang="sk-SK" sz="2400" b="1" i="1" dirty="0" smtClean="0"/>
              <a:t>Lúč, ktorý prechádza optickým stredom šošovky, sa neláme. Tento lúč nazývame hlavný.</a:t>
            </a:r>
          </a:p>
          <a:p>
            <a:pPr>
              <a:buFont typeface="Arial" pitchFamily="34" charset="0"/>
              <a:buChar char="•"/>
            </a:pPr>
            <a:r>
              <a:rPr lang="sk-SK" sz="2400" b="1" i="1" dirty="0" smtClean="0"/>
              <a:t>Lúč prechádzajúci pri svojom dopade na spojku ohniskom F1 sa láme rovnobežne s optickou osou šošovky.</a:t>
            </a:r>
          </a:p>
          <a:p>
            <a:pPr>
              <a:buFont typeface="Arial" pitchFamily="34" charset="0"/>
              <a:buChar char="•"/>
            </a:pPr>
            <a:r>
              <a:rPr lang="sk-SK" sz="2400" b="1" i="1" dirty="0" smtClean="0"/>
              <a:t>Lúč dopadajúci rovnobežne s optickou osou šošovky sa láme do ohniska F2.</a:t>
            </a:r>
            <a:endParaRPr lang="sk-SK" sz="24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84984"/>
            <a:ext cx="360040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51648" cy="1828800"/>
          </a:xfrm>
        </p:spPr>
        <p:txBody>
          <a:bodyPr/>
          <a:lstStyle/>
          <a:p>
            <a:pPr algn="ctr"/>
            <a:r>
              <a:rPr lang="sk-SK" dirty="0" smtClean="0">
                <a:latin typeface="Snap ITC" pitchFamily="82" charset="0"/>
              </a:rPr>
              <a:t>Lom svetla</a:t>
            </a:r>
            <a:br>
              <a:rPr lang="sk-SK" dirty="0" smtClean="0">
                <a:latin typeface="Snap ITC" pitchFamily="82" charset="0"/>
              </a:rPr>
            </a:br>
            <a:r>
              <a:rPr lang="sk-SK" dirty="0" smtClean="0">
                <a:latin typeface="Snap ITC" pitchFamily="82" charset="0"/>
              </a:rPr>
              <a:t>rozptylky</a:t>
            </a:r>
            <a:endParaRPr lang="sk-SK" dirty="0">
              <a:latin typeface="Snap ITC" pitchFamily="82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2636912"/>
            <a:ext cx="59401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dirty="0" smtClean="0">
                <a:solidFill>
                  <a:srgbClr val="FFFF00"/>
                </a:solidFill>
              </a:rPr>
              <a:t>Rozptylné šošovky – rozptylky :</a:t>
            </a:r>
          </a:p>
          <a:p>
            <a:pPr>
              <a:buFont typeface="Arial" pitchFamily="34" charset="0"/>
              <a:buChar char="•"/>
            </a:pPr>
            <a:r>
              <a:rPr lang="sk-SK" sz="2400" b="1" i="1" dirty="0" smtClean="0"/>
              <a:t>Lúč rovnobežný s optickou osou sa láme tak, že v predĺžení prechádza ohniskom F1</a:t>
            </a:r>
          </a:p>
          <a:p>
            <a:r>
              <a:rPr lang="sk-SK" sz="2400" b="1" i="1" dirty="0" smtClean="0"/>
              <a:t>(lúče sa lámu tak, akoby vychádzali z ohniska F1 na optickej osi)</a:t>
            </a:r>
          </a:p>
          <a:p>
            <a:pPr>
              <a:buFont typeface="Arial" pitchFamily="34" charset="0"/>
              <a:buChar char="•"/>
            </a:pPr>
            <a:r>
              <a:rPr lang="sk-SK" sz="2400" b="1" i="1" dirty="0" smtClean="0"/>
              <a:t>Lúč mieriaci do ohniska F2 sa láme rovnobežne s optickou osou</a:t>
            </a:r>
          </a:p>
          <a:p>
            <a:pPr>
              <a:buFont typeface="Arial" pitchFamily="34" charset="0"/>
              <a:buChar char="•"/>
            </a:pPr>
            <a:r>
              <a:rPr lang="sk-SK" sz="2400" b="1" i="1" dirty="0" smtClean="0"/>
              <a:t>Lúč prechádzajúci optickým stredom šošovky nemení svoj smer</a:t>
            </a:r>
            <a:endParaRPr lang="sk-SK" sz="24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12976"/>
            <a:ext cx="331236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95536" y="620688"/>
            <a:ext cx="8136904" cy="194421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6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Snap ITC" pitchFamily="82" charset="0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620688"/>
            <a:ext cx="8136904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Snap ITC" pitchFamily="82" charset="0"/>
                <a:ea typeface="+mj-ea"/>
                <a:cs typeface="+mj-cs"/>
              </a:rPr>
              <a:t>Použitie</a:t>
            </a:r>
            <a:r>
              <a:rPr kumimoji="0" lang="sk-SK" sz="60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Snap ITC" pitchFamily="82" charset="0"/>
                <a:ea typeface="+mj-ea"/>
                <a:cs typeface="+mj-cs"/>
              </a:rPr>
              <a:t> šošoviek</a:t>
            </a:r>
            <a:endParaRPr kumimoji="0" lang="sk-SK" sz="6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Snap ITC" pitchFamily="82" charset="0"/>
              <a:ea typeface="+mj-ea"/>
              <a:cs typeface="+mj-cs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0" y="2132857"/>
            <a:ext cx="61561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i="1" dirty="0" smtClean="0">
                <a:solidFill>
                  <a:srgbClr val="FFFF00"/>
                </a:solidFill>
              </a:rPr>
              <a:t>Šošovky sa používajú :</a:t>
            </a:r>
          </a:p>
          <a:p>
            <a:pPr>
              <a:buFont typeface="Arial" pitchFamily="34" charset="0"/>
              <a:buChar char="•"/>
            </a:pPr>
            <a:r>
              <a:rPr lang="sk-SK" sz="2400" b="1" i="1" dirty="0" smtClean="0"/>
              <a:t> Okuliare na korekciu zraku a lupy</a:t>
            </a:r>
          </a:p>
          <a:p>
            <a:pPr>
              <a:buFont typeface="Arial" pitchFamily="34" charset="0"/>
              <a:buChar char="•"/>
            </a:pPr>
            <a:r>
              <a:rPr lang="sk-SK" sz="2400" b="1" i="1" dirty="0" smtClean="0"/>
              <a:t> Fotografické prístroje a objektívy</a:t>
            </a:r>
          </a:p>
          <a:p>
            <a:pPr>
              <a:buFont typeface="Arial" pitchFamily="34" charset="0"/>
              <a:buChar char="•"/>
            </a:pPr>
            <a:r>
              <a:rPr lang="sk-SK" sz="2400" b="1" i="1" dirty="0"/>
              <a:t> </a:t>
            </a:r>
            <a:r>
              <a:rPr lang="sk-SK" sz="2400" b="1" i="1" dirty="0" smtClean="0"/>
              <a:t>Ďalekohľady a iné astronomické prístroje</a:t>
            </a:r>
          </a:p>
          <a:p>
            <a:pPr>
              <a:buFont typeface="Arial" pitchFamily="34" charset="0"/>
              <a:buChar char="•"/>
            </a:pPr>
            <a:r>
              <a:rPr lang="sk-SK" sz="2400" b="1" i="1" dirty="0" smtClean="0"/>
              <a:t> Optické mikroskopy</a:t>
            </a:r>
          </a:p>
          <a:p>
            <a:pPr>
              <a:buFont typeface="Arial" pitchFamily="34" charset="0"/>
              <a:buChar char="•"/>
            </a:pPr>
            <a:r>
              <a:rPr lang="sk-SK" sz="2400" b="1" i="1" dirty="0" smtClean="0"/>
              <a:t> Rozličné optické a meracie prístroje                (teodolit, </a:t>
            </a:r>
            <a:r>
              <a:rPr lang="sk-SK" sz="2400" b="1" i="1" dirty="0" err="1" smtClean="0"/>
              <a:t>heliograf</a:t>
            </a:r>
            <a:r>
              <a:rPr lang="sk-SK" sz="2400" b="1" i="1" dirty="0" smtClean="0"/>
              <a:t> a ďalšie)</a:t>
            </a:r>
          </a:p>
          <a:p>
            <a:pPr>
              <a:buFont typeface="Arial" pitchFamily="34" charset="0"/>
              <a:buChar char="•"/>
            </a:pPr>
            <a:r>
              <a:rPr lang="sk-SK" sz="2400" b="1" i="1" dirty="0" smtClean="0"/>
              <a:t> Mechaniky na čítanie kompaktných diskov, DVD a </a:t>
            </a:r>
            <a:r>
              <a:rPr lang="sk-SK" sz="2400" b="1" i="1" dirty="0" err="1" smtClean="0"/>
              <a:t>Blu-ray</a:t>
            </a:r>
            <a:r>
              <a:rPr lang="sk-SK" sz="2400" b="1" i="1" dirty="0" smtClean="0"/>
              <a:t> diskov</a:t>
            </a:r>
          </a:p>
          <a:p>
            <a:pPr>
              <a:buFont typeface="Arial" pitchFamily="34" charset="0"/>
              <a:buChar char="•"/>
            </a:pPr>
            <a:r>
              <a:rPr lang="sk-SK" sz="2400" b="1" i="1" dirty="0" smtClean="0"/>
              <a:t> Lasery</a:t>
            </a:r>
            <a:endParaRPr lang="sk-SK" sz="2400" b="1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04864"/>
            <a:ext cx="2808312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0"/>
            <a:ext cx="8136904" cy="194421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6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Snap ITC" pitchFamily="82" charset="0"/>
                <a:ea typeface="+mj-ea"/>
                <a:cs typeface="+mj-cs"/>
              </a:rPr>
              <a:t>Zdroje</a:t>
            </a:r>
          </a:p>
        </p:txBody>
      </p:sp>
      <p:sp>
        <p:nvSpPr>
          <p:cNvPr id="5" name="Obdĺžnik 4"/>
          <p:cNvSpPr/>
          <p:nvPr/>
        </p:nvSpPr>
        <p:spPr>
          <a:xfrm>
            <a:off x="1187624" y="2420888"/>
            <a:ext cx="4590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i="1" dirty="0" err="1" smtClean="0">
                <a:solidFill>
                  <a:srgbClr val="FFFFFF"/>
                </a:solidFill>
                <a:hlinkClick r:id="rId2"/>
              </a:rPr>
              <a:t>wikipedia.sk</a:t>
            </a:r>
            <a:endParaRPr lang="sk-SK" sz="3600" b="1" i="1" dirty="0">
              <a:solidFill>
                <a:srgbClr val="FFFFFF"/>
              </a:solidFill>
            </a:endParaRPr>
          </a:p>
        </p:txBody>
      </p:sp>
      <p:sp>
        <p:nvSpPr>
          <p:cNvPr id="6" name="Obdĺžnik 5">
            <a:hlinkClick r:id="rId3"/>
          </p:cNvPr>
          <p:cNvSpPr/>
          <p:nvPr/>
        </p:nvSpPr>
        <p:spPr>
          <a:xfrm>
            <a:off x="1115616" y="350100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i="1" dirty="0" err="1" smtClean="0">
                <a:hlinkClick r:id="rId3"/>
              </a:rPr>
              <a:t>photka.wz.cz</a:t>
            </a:r>
            <a:endParaRPr lang="sk-SK" sz="3600" b="1" i="1" dirty="0"/>
          </a:p>
        </p:txBody>
      </p:sp>
      <p:sp>
        <p:nvSpPr>
          <p:cNvPr id="8" name="Obdĺžnik 7"/>
          <p:cNvSpPr/>
          <p:nvPr/>
        </p:nvSpPr>
        <p:spPr>
          <a:xfrm>
            <a:off x="1115616" y="450912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i="1" dirty="0" err="1" smtClean="0">
                <a:hlinkClick r:id="rId4"/>
              </a:rPr>
              <a:t>google.sk</a:t>
            </a:r>
            <a:endParaRPr lang="sk-SK" sz="3600" b="1" i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očiato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433</TotalTime>
  <Words>342</Words>
  <Application>Microsoft Office PowerPoint</Application>
  <PresentationFormat>Prezentácia na obrazovke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Tok</vt:lpstr>
      <vt:lpstr>Šošovky a ich využitie</vt:lpstr>
      <vt:lpstr>Čo sú to šošovky ?</vt:lpstr>
      <vt:lpstr>Rozdelenie šošoviek</vt:lpstr>
      <vt:lpstr>Snímka 4</vt:lpstr>
      <vt:lpstr>Snímka 5</vt:lpstr>
      <vt:lpstr>Snímka 6</vt:lpstr>
      <vt:lpstr>Lom svetla rozptylky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Hagrid</dc:creator>
  <cp:lastModifiedBy>Hagrid</cp:lastModifiedBy>
  <cp:revision>49</cp:revision>
  <dcterms:created xsi:type="dcterms:W3CDTF">2010-11-19T13:58:16Z</dcterms:created>
  <dcterms:modified xsi:type="dcterms:W3CDTF">2010-12-13T17:48:54Z</dcterms:modified>
</cp:coreProperties>
</file>